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56" r:id="rId9"/>
    <p:sldId id="1145" r:id="rId10"/>
    <p:sldId id="1157" r:id="rId11"/>
    <p:sldId id="1146" r:id="rId12"/>
    <p:sldId id="1147" r:id="rId13"/>
    <p:sldId id="1148" r:id="rId14"/>
    <p:sldId id="1151" r:id="rId15"/>
    <p:sldId id="1152" r:id="rId16"/>
    <p:sldId id="1153" r:id="rId17"/>
    <p:sldId id="1154" r:id="rId18"/>
    <p:sldId id="1155" r:id="rId19"/>
    <p:sldId id="1158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9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第十四章  内能的利用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热机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年，人类制成了世界上第一盏用海浪发电的航标灯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它的气室示意图如图所示，其工作原理是利用海浪上下起伏将空气吸入气室，推入工作室后再压缩，然后推动涡轮机带动发电机发电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当海水下降时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类似于汽油机的吸气冲程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当海水上升时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类似于汽油机的压缩冲程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推动涡轮气流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类似于手摇发电机的外力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整个工作原理和四冲程汽油机完全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491" y="783288"/>
            <a:ext cx="1958216" cy="422871"/>
          </a:xfrm>
          <a:prstGeom prst="rect">
            <a:avLst/>
          </a:prstGeom>
        </p:spPr>
      </p:pic>
      <p:pic>
        <p:nvPicPr>
          <p:cNvPr id="4" name="gyc40.jpg" descr="id:21474953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2275835"/>
            <a:ext cx="2121368" cy="19423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34138" y="4137454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44706" y="1800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42382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当海水下降时，类似于汽油机的吸气冲程，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正确，不符合题意；当海水上升时，类似于汽油机的压缩冲程，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正确，不符合题意；推动涡轮气流，类似于手摇发电机的外力，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正确，不符合题意；整个工作原理和四冲程汽油机不一样，没有经历做功冲程，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779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阅读下面的短文，回答问题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涡轮增压是一种利用内燃机运作产生的废气驱动空气压缩机的技术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涡轮增压器利用发动机排出废气的惯性来推动涡轮室内的涡轮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涡轮又带动同轴的叶轮压缩由管道送来的空气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使之增压进入气缸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汽车发动机的工作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多是靠燃料在发动机气缸内燃烧做功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从而对外输出功率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涡轮增压的主要原理是采用专门的压气机先将气体进行压缩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再让气体进入气缸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这样提高了进入气缸气体的密度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空气的密度增大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可以燃烧更多的燃料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相应增加燃料量和调整一下发动机的转速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这样就可以增加发动机的输出功率了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）发动机排出的废气的惯性只跟废气的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53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7534552" cy="5619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38282" y="58851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质量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834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）发动机消耗内能驱动汽车行驶的是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，该冲程将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9070" y="25994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）吸入相同体积空气时，使用涡轮增压的汽车与普通汽车相比，牵引力可做的功更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444" y="36669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）发动机排出的废气的能量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）全部转化为叶轮的机械能用以压缩空气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88810" y="160958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44906" y="161691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8371" y="21556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44249" y="322292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多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09802" y="372772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497"/>
            <a:ext cx="11485848" cy="46628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齐齐哈尔中考节选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）阅读短文，回答问题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喷气发动机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喷气发动机分为火箭喷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气发动机和空气喷气发动机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我国的长征四号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丙运载火箭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成功将一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颗卫星送入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预定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该运载火箭靠火箭喷气发动机获得推进力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喷气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本身带有燃料和氧化剂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不需要外界空气来助燃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有固体的和液体的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如图甲所示是液体火箭喷气发动机的工作原理示意图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燃料和氧化剂分别装在两个箱子里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由输送系统按时按量地把燃料和氧化剂喷入燃烧室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用电火花点燃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燃烧产生的气体以很高的速度从尾部喷出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对火箭产生强大的反冲推力使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它前进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53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74124"/>
            <a:ext cx="7894592" cy="5887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694204"/>
            <a:ext cx="3057681" cy="496799"/>
          </a:xfrm>
          <a:prstGeom prst="rect">
            <a:avLst/>
          </a:prstGeom>
        </p:spPr>
      </p:pic>
      <p:pic>
        <p:nvPicPr>
          <p:cNvPr id="5" name="gyc25.jpg" descr="id:21474953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2846332"/>
            <a:ext cx="3612248" cy="14401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64414" y="4213853"/>
            <a:ext cx="468398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2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空气喷气发动机本身只携带燃料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需要从外界空气中获得足够的氧来助燃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空气喷气发动机的种类很多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如图乙所示为空气涡轮喷气发动机结构图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机身在空气中高速前进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空气从进气口进入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被压缩机压缩后进入燃烧室和从喷雾器喷出的燃料混合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由火花塞点火燃烧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产生大量气体向后喷出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冲击燃气轮机叶轮转动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最后气体以极大的速度从尾部喷管喷出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使机身得到巨大的反冲推力向前飞行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26.jpg" descr="id:21474953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33118" y="3879478"/>
            <a:ext cx="3018543" cy="14217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01270" y="5228569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）火箭喷气发动机工作过程中，先将燃料的化学能转化为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，然后再将其转化为火箭的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25.jpg" descr="id:21474953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062758" y="2330450"/>
            <a:ext cx="3612248" cy="1440160"/>
          </a:xfrm>
          <a:prstGeom prst="rect">
            <a:avLst/>
          </a:prstGeom>
        </p:spPr>
      </p:pic>
      <p:pic>
        <p:nvPicPr>
          <p:cNvPr id="4" name="gyc26.jpg" descr="id:21474953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31310" y="2348880"/>
            <a:ext cx="3018543" cy="14217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02918" y="3697971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99462" y="3697971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68322" y="420265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32745" y="109512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16628" y="165031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479889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喷气发动机工作过程中燃料的化学能先转化为内能，内能再转化为机械能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7929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）喷气发动机不能在大气层外工作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25.jpg" descr="id:21474953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2100171"/>
            <a:ext cx="3612248" cy="1440160"/>
          </a:xfrm>
          <a:prstGeom prst="rect">
            <a:avLst/>
          </a:prstGeom>
        </p:spPr>
      </p:pic>
      <p:pic>
        <p:nvPicPr>
          <p:cNvPr id="4" name="gyc26.jpg" descr="id:21474953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03318" y="2118601"/>
            <a:ext cx="3018543" cy="14217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74926" y="3467692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1470" y="3467692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0330" y="397237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22715" y="137384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空气</a:t>
            </a:r>
            <a:endParaRPr lang="zh-CN" altLang="en-US"/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空气喷气发动机只携带燃料，需要利用空气做氧化剂，所以空气喷气发动机不能在大气层外工作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110616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）如图乙所示的空气涡轮喷气发动机工作过程中，气体温度是不断变化的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图丙中，能大致反映气体的温度随时间变化的是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c26.jpg" descr="id:21474953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87494" y="980728"/>
            <a:ext cx="3018543" cy="14217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055646" y="2329819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gyc27a.jpg" descr="id:2147495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5664" y="2991200"/>
            <a:ext cx="1872208" cy="1747149"/>
          </a:xfrm>
          <a:prstGeom prst="rect">
            <a:avLst/>
          </a:prstGeom>
        </p:spPr>
      </p:pic>
      <p:pic>
        <p:nvPicPr>
          <p:cNvPr id="9" name="gyc27b.jpg" descr="id:2147495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75645" y="2991200"/>
            <a:ext cx="1872208" cy="1747149"/>
          </a:xfrm>
          <a:prstGeom prst="rect">
            <a:avLst/>
          </a:prstGeom>
        </p:spPr>
      </p:pic>
      <p:pic>
        <p:nvPicPr>
          <p:cNvPr id="10" name="gyc27c.jpg" descr="id:2147495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85626" y="2991200"/>
            <a:ext cx="1872208" cy="1747149"/>
          </a:xfrm>
          <a:prstGeom prst="rect">
            <a:avLst/>
          </a:prstGeom>
        </p:spPr>
      </p:pic>
      <p:pic>
        <p:nvPicPr>
          <p:cNvPr id="11" name="gyc27d.jpg" descr="id:21474954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2985070"/>
            <a:ext cx="1875886" cy="175327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57413" y="47383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4416824" y="47595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4" name="矩形 13"/>
          <p:cNvSpPr/>
          <p:nvPr/>
        </p:nvSpPr>
        <p:spPr>
          <a:xfrm>
            <a:off x="7319342" y="47383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5" name="矩形 14"/>
          <p:cNvSpPr/>
          <p:nvPr/>
        </p:nvSpPr>
        <p:spPr>
          <a:xfrm>
            <a:off x="10247648" y="47361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3" name="矩形 2"/>
          <p:cNvSpPr/>
          <p:nvPr/>
        </p:nvSpPr>
        <p:spPr>
          <a:xfrm>
            <a:off x="1838108" y="19407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能量转化的角度看，内燃机在压缩冲程中，将机械能转化为内能，所以气体的温度升高；在做功冲程中，气体推动活塞对外做功，将气体的内能转化为活塞的机械能，气体温度降低，所以能大致反应气体温度随时间而变化的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646495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内燃机一个工作循环由吸气、压缩、做功、排气四个冲程组成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做功冲程中的能量转化是内能转化为机械能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压缩冲程中的能量转化是机械能转化为内能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据此分析气体温度的变化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041" y="4646495"/>
            <a:ext cx="2254058" cy="581186"/>
          </a:xfrm>
          <a:prstGeom prst="rect">
            <a:avLst/>
          </a:prstGeom>
        </p:spPr>
      </p:pic>
      <p:pic>
        <p:nvPicPr>
          <p:cNvPr id="3" name="gyc27a.jpg" descr="id:2147495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644" y="2488915"/>
            <a:ext cx="1872208" cy="1747149"/>
          </a:xfrm>
          <a:prstGeom prst="rect">
            <a:avLst/>
          </a:prstGeom>
        </p:spPr>
      </p:pic>
      <p:pic>
        <p:nvPicPr>
          <p:cNvPr id="17" name="gyc27b.jpg" descr="id:2147495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88625" y="2488915"/>
            <a:ext cx="1872208" cy="1747149"/>
          </a:xfrm>
          <a:prstGeom prst="rect">
            <a:avLst/>
          </a:prstGeom>
        </p:spPr>
      </p:pic>
      <p:pic>
        <p:nvPicPr>
          <p:cNvPr id="18" name="gyc27c.jpg" descr="id:2147495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98606" y="2488915"/>
            <a:ext cx="1872208" cy="1747149"/>
          </a:xfrm>
          <a:prstGeom prst="rect">
            <a:avLst/>
          </a:prstGeom>
        </p:spPr>
      </p:pic>
      <p:pic>
        <p:nvPicPr>
          <p:cNvPr id="19" name="gyc27d.jpg" descr="id:21474954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8586" y="2482785"/>
            <a:ext cx="1875886" cy="175327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70393" y="40207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21" name="矩形 20"/>
          <p:cNvSpPr/>
          <p:nvPr/>
        </p:nvSpPr>
        <p:spPr>
          <a:xfrm>
            <a:off x="4129804" y="404200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22" name="矩形 21"/>
          <p:cNvSpPr/>
          <p:nvPr/>
        </p:nvSpPr>
        <p:spPr>
          <a:xfrm>
            <a:off x="7032322" y="40207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23" name="矩形 22"/>
          <p:cNvSpPr/>
          <p:nvPr/>
        </p:nvSpPr>
        <p:spPr>
          <a:xfrm>
            <a:off x="9960628" y="4018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54646" y="2132856"/>
            <a:ext cx="10792056" cy="168424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能说明汽油机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柴油机的基本结构和工作原理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能从模型图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能量转化角度识别热机的吸气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压缩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排气四个冲程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能区分汽油机和柴油机的异同点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提优目标BT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2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如图甲、乙所示是四冲程汽油机其中两个冲程的工作示意图，下列说法正确的是（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图甲为做功冲程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内能转化为机械能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图甲为做功冲程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图乙为做功冲程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内能转化为机械能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图乙为做功冲程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52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4554"/>
            <a:ext cx="7534552" cy="5619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597743"/>
            <a:ext cx="1691484" cy="403354"/>
          </a:xfrm>
          <a:prstGeom prst="rect">
            <a:avLst/>
          </a:prstGeom>
        </p:spPr>
      </p:pic>
      <p:pic>
        <p:nvPicPr>
          <p:cNvPr id="5" name="gh11.jpg" descr="id:21474952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2110425"/>
            <a:ext cx="3096344" cy="23613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98612" y="438880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85294" y="20783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7027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题图甲中两气门关闭，活塞向上运动，是压缩冲程，将机械能转化为内能；题图乙中两气门关闭，活塞向下运动，火花塞点火，是做功冲程，将内能转化为机械能，故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图所示，在试管内装些水，用橡皮塞塞住，加热使水沸腾，会看到橡皮塞被冲出，同时管口出现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，这是管内水蒸气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的小液滴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在这个过程中，水蒸气的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转化为橡皮塞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；酒精燃烧放出热量，酒精的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转化为水的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在活塞被推出的过程中，能量转化情况与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内燃机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58" y="871216"/>
            <a:ext cx="3347479" cy="384428"/>
          </a:xfrm>
          <a:prstGeom prst="rect">
            <a:avLst/>
          </a:prstGeom>
        </p:spPr>
      </p:pic>
      <p:pic>
        <p:nvPicPr>
          <p:cNvPr id="5" name="wf18.jpg" descr="id:21474952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3501008"/>
            <a:ext cx="2304256" cy="252971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68512" y="603071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66728" y="135802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液化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10512" y="191309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81496" y="189469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52190" y="24632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化学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250970" y="246123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内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18061" y="29962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广元中考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1883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年人类发明了汽油机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一台四冲程汽油机的一个冲程中，火花塞点火，燃料猛烈燃烧，产生高温高压的气体推动活塞对外做功，则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是压缩冲程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气体对外做功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内能转化为机械能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活塞依靠飞轮的惯性而运动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气体对外做功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气体的内能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52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36712"/>
            <a:ext cx="7534552" cy="5619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69442" y="268304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52839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mtClean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一台四冲程汽油机的一个冲程中，火花塞点火，燃料猛烈燃烧，产生高温高压的气体推动活塞对外做功，将内能转化为机械能，是做功冲程，故选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72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日，我国研制的全球首款本体热效率达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53.09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％的柴油机正式亮相世界内燃机大会，刷新了柴油机热效率的世界纪录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如图所示内燃机的四个冲程，气缸内气体的内能最小的是（　　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744" y="1249451"/>
            <a:ext cx="3701745" cy="448894"/>
          </a:xfrm>
          <a:prstGeom prst="rect">
            <a:avLst/>
          </a:prstGeom>
        </p:spPr>
      </p:pic>
      <p:pic>
        <p:nvPicPr>
          <p:cNvPr id="4" name="gyc23a.jpg" descr="id:2147495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2837958"/>
            <a:ext cx="1440160" cy="2466761"/>
          </a:xfrm>
          <a:prstGeom prst="rect">
            <a:avLst/>
          </a:prstGeom>
        </p:spPr>
      </p:pic>
      <p:pic>
        <p:nvPicPr>
          <p:cNvPr id="5" name="gyc23b.jpg" descr="id:21474953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81674" y="2837958"/>
            <a:ext cx="1415833" cy="2466761"/>
          </a:xfrm>
          <a:prstGeom prst="rect">
            <a:avLst/>
          </a:prstGeom>
        </p:spPr>
      </p:pic>
      <p:pic>
        <p:nvPicPr>
          <p:cNvPr id="6" name="gyc23c.jpg" descr="id:21474953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40359" y="2872889"/>
            <a:ext cx="1396371" cy="2466760"/>
          </a:xfrm>
          <a:prstGeom prst="rect">
            <a:avLst/>
          </a:prstGeom>
        </p:spPr>
      </p:pic>
      <p:pic>
        <p:nvPicPr>
          <p:cNvPr id="7" name="gyc23d.jpg" descr="id:214749531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79582" y="2872888"/>
            <a:ext cx="1451513" cy="243594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15000" y="53435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4504397" y="530471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7263082" y="53172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10063048" y="53047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9874126" y="23159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5351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气冲程中，汽油机吸入空气和汽油的混合气体，气体温度较低；压缩冲程中，活塞压缩汽油与空气形成的燃料混合物，活塞对气体做功，将机械能转化为气体的内能，使气缸内气体内能增加；做功冲程中，高温高压气体对活塞做功，内能转化为机械能；排气冲程中，将气缸内的废气排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相比而言，吸气冲程中的气体温度较低，内能最小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84972"/>
            <a:ext cx="11485848" cy="2308324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根据各冲程的特点确定是哪一个冲程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一般从两个方面突破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看进气门和排气门的开、闭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进气门开的为吸气冲程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排气门开的为排气冲程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进气门和排气门都闭合为压缩冲程或做功冲程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看活塞的运动方向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活塞向下运动为吸气或做功冲程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活塞向上运动为压缩或排气冲程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526" y="3784972"/>
            <a:ext cx="2249828" cy="578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31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所示为航母上简化的蒸汽弹射装置，能带动舰载机在两秒钟内达到起飞速度，如图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所示为四冲程汽油机的工作示意图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下列判断错误的是（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中气缸内的蒸汽体积膨胀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从而推动活塞使舰载机获得牵引力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气缸内的蒸汽推动活塞时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从能量转化角度讲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蒸汽弹射装置工作时与图甲所示的冲程原理相似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汽油机一个工作循环的正确顺序是甲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232" y="897096"/>
            <a:ext cx="4193221" cy="473142"/>
          </a:xfrm>
          <a:prstGeom prst="rect">
            <a:avLst/>
          </a:prstGeom>
        </p:spPr>
      </p:pic>
      <p:pic>
        <p:nvPicPr>
          <p:cNvPr id="4" name="gh12.jpg" descr="id:21474953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8845" y="2132856"/>
            <a:ext cx="2137608" cy="1674702"/>
          </a:xfrm>
          <a:prstGeom prst="rect">
            <a:avLst/>
          </a:prstGeom>
        </p:spPr>
      </p:pic>
      <p:pic>
        <p:nvPicPr>
          <p:cNvPr id="5" name="gh13.jpg" descr="id:2147495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04565" y="2157055"/>
            <a:ext cx="4327323" cy="179709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51435" y="3788261"/>
            <a:ext cx="62869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33016" y="3895613"/>
            <a:ext cx="64633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71744" y="390804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87199" y="19419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551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中气缸内的蒸汽体积膨胀，从而推动活塞，拉动牵引绳，使舰载机获得牵引力，故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正确，不符合题意；气缸内的蒸汽推动活塞时，气体对外做功，内能减小，故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正确，不符合题意；蒸汽弹射装置是将内能转化为机械能，与题图丙所示的做功冲程相似，故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错误，符合题意；甲是吸气冲程，乙是压缩冲程，丙是做功冲程，丁是排气冲程，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一个工作循环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的正确顺序为甲、乙、丙、丁，故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，不符合题意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7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58902" y="3482088"/>
            <a:ext cx="366110" cy="2880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42678" y="3771861"/>
            <a:ext cx="10126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汽油机一个工作循环的顺序</a:t>
            </a:r>
            <a:r>
              <a:rPr lang="zh-CN" altLang="zh-CN" sz="2400" b="0">
                <a:solidFill>
                  <a:srgbClr val="00AEEF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吸气冲程</a:t>
            </a:r>
            <a:r>
              <a:rPr lang="zh-CN" altLang="zh-CN" sz="2400" b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、压缩</a:t>
            </a:r>
            <a:r>
              <a:rPr lang="zh-CN" altLang="zh-CN" sz="2400" b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冲程、做功冲程 、排气冲程</a:t>
            </a:r>
            <a:endParaRPr lang="zh-CN" altLang="zh-CN" sz="9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gh12.jpg" descr="id:21474953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1454" y="4334961"/>
            <a:ext cx="2137608" cy="1674702"/>
          </a:xfrm>
          <a:prstGeom prst="rect">
            <a:avLst/>
          </a:prstGeom>
        </p:spPr>
      </p:pic>
      <p:pic>
        <p:nvPicPr>
          <p:cNvPr id="7" name="gh13.jpg" descr="id:2147495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4289461"/>
            <a:ext cx="4327323" cy="179709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54044" y="5920667"/>
            <a:ext cx="62869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35625" y="6028019"/>
            <a:ext cx="64633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74353" y="604045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3377</Words>
  <Application>WPS 演示</Application>
  <PresentationFormat>自定义</PresentationFormat>
  <Paragraphs>196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方正锐正圆 简 DemiBold</vt:lpstr>
      <vt:lpstr>Segoe Print</vt:lpstr>
      <vt:lpstr>黑体</vt:lpstr>
      <vt:lpstr>梦源黑体 CN W7</vt:lpstr>
      <vt:lpstr>梦源黑体 CN W20</vt:lpstr>
      <vt:lpstr>隶书</vt:lpstr>
      <vt:lpstr>Arial Unicode MS</vt:lpstr>
      <vt:lpstr>Calibri</vt:lpstr>
      <vt:lpstr>汉仪雅酷黑简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梦婷</cp:lastModifiedBy>
  <cp:revision>457</cp:revision>
  <dcterms:created xsi:type="dcterms:W3CDTF">2020-11-06T05:24:00Z</dcterms:created>
  <dcterms:modified xsi:type="dcterms:W3CDTF">2025-09-16T01:02:53Z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E9D59A9C9F514A80923337CFAE334E1A_12</vt:lpwstr>
  </property>
</Properties>
</file>